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313" r:id="rId3"/>
    <p:sldId id="331" r:id="rId4"/>
    <p:sldId id="508" r:id="rId5"/>
    <p:sldId id="620" r:id="rId6"/>
    <p:sldId id="639" r:id="rId7"/>
    <p:sldId id="640" r:id="rId8"/>
    <p:sldId id="641" r:id="rId9"/>
    <p:sldId id="642" r:id="rId10"/>
    <p:sldId id="635" r:id="rId11"/>
    <p:sldId id="636" r:id="rId12"/>
    <p:sldId id="637" r:id="rId13"/>
    <p:sldId id="638" r:id="rId14"/>
    <p:sldId id="610" r:id="rId15"/>
    <p:sldId id="557" r:id="rId16"/>
    <p:sldId id="643" r:id="rId17"/>
    <p:sldId id="438" r:id="rId18"/>
    <p:sldId id="274" r:id="rId19"/>
    <p:sldId id="29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331"/>
            <p14:sldId id="508"/>
            <p14:sldId id="620"/>
            <p14:sldId id="639"/>
            <p14:sldId id="640"/>
            <p14:sldId id="641"/>
            <p14:sldId id="642"/>
            <p14:sldId id="635"/>
            <p14:sldId id="636"/>
            <p14:sldId id="637"/>
            <p14:sldId id="638"/>
            <p14:sldId id="610"/>
            <p14:sldId id="557"/>
            <p14:sldId id="643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2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6" autoAdjust="0"/>
    <p:restoredTop sz="95878" autoAdjust="0"/>
  </p:normalViewPr>
  <p:slideViewPr>
    <p:cSldViewPr>
      <p:cViewPr varScale="1">
        <p:scale>
          <a:sx n="123" d="100"/>
          <a:sy n="123" d="100"/>
        </p:scale>
        <p:origin x="336" y="184"/>
      </p:cViewPr>
      <p:guideLst>
        <p:guide orient="horz" pos="1480"/>
        <p:guide pos="6788"/>
        <p:guide pos="4287"/>
        <p:guide pos="7160"/>
        <p:guide pos="710"/>
        <p:guide pos="3362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7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66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4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</a:p>
        </p:txBody>
      </p:sp>
    </p:spTree>
    <p:extLst>
      <p:ext uri="{BB962C8B-B14F-4D97-AF65-F5344CB8AC3E}">
        <p14:creationId xmlns:p14="http://schemas.microsoft.com/office/powerpoint/2010/main" val="325192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07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1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75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09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3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9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060848"/>
            <a:ext cx="10837501" cy="19389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简街实时市场数据预测比赛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 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Andrew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90931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正则化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4312065" cy="4627485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</a:p>
          <a:p>
            <a:r>
              <a:rPr lang="zh-CN" altLang="en-US" sz="1400" dirty="0"/>
              <a:t>神经网络训练过程中，上层网络需要不停调整来适应输入数据分布的变化，导致网络学习速度降低；同时网络训练过程容易陷入饱和区，减缓收敛速度。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" altLang="zh-CN" sz="1400" dirty="0"/>
              <a:t>Batch Normalization</a:t>
            </a:r>
            <a:r>
              <a:rPr lang="zh-CN" altLang="en-US" sz="1400" dirty="0"/>
              <a:t>的思路是，单独对每个</a:t>
            </a:r>
            <a:r>
              <a:rPr lang="en" altLang="zh-CN" sz="1400" dirty="0"/>
              <a:t>mini-batch</a:t>
            </a:r>
            <a:r>
              <a:rPr lang="zh-CN" altLang="en-US" sz="1400" dirty="0"/>
              <a:t>进行</a:t>
            </a:r>
            <a:r>
              <a:rPr lang="en" altLang="zh-CN" sz="1400" dirty="0" err="1"/>
              <a:t>normalizaiton</a:t>
            </a:r>
            <a:r>
              <a:rPr lang="zh-CN" altLang="en" sz="1400" dirty="0"/>
              <a:t>，</a:t>
            </a:r>
            <a:r>
              <a:rPr lang="zh-CN" altLang="en-US" sz="1400" dirty="0"/>
              <a:t>让每个特征都有均值为</a:t>
            </a:r>
            <a:r>
              <a:rPr lang="en-US" altLang="zh-CN" sz="1400" dirty="0"/>
              <a:t>0</a:t>
            </a:r>
            <a:r>
              <a:rPr lang="zh-CN" altLang="en-US" sz="1400" dirty="0"/>
              <a:t>，方差为</a:t>
            </a:r>
            <a:r>
              <a:rPr lang="en-US" altLang="zh-CN" sz="1400" dirty="0"/>
              <a:t>1</a:t>
            </a:r>
            <a:r>
              <a:rPr lang="zh-CN" altLang="en-US" sz="1400" dirty="0"/>
              <a:t>的分布；</a:t>
            </a:r>
            <a:endParaRPr lang="en-US" altLang="zh-CN" sz="1400" dirty="0"/>
          </a:p>
          <a:p>
            <a:r>
              <a:rPr lang="zh-CN" altLang="en-US" sz="1400" dirty="0"/>
              <a:t>但是这样会减弱网络中每一层输入数据表达能力，再加个线性变换，让这些数据再能够尽可能恢复本身的表达能力。</a:t>
            </a:r>
          </a:p>
          <a:p>
            <a:pPr marL="342900" indent="-342900">
              <a:buFont typeface="+mj-lt"/>
              <a:buAutoNum type="arabicPeriod"/>
            </a:pPr>
            <a:endParaRPr lang="zh-CN" altLang="en-US" sz="1200" dirty="0"/>
          </a:p>
          <a:p>
            <a:pPr marL="342900" indent="-342900">
              <a:buFont typeface="+mj-lt"/>
              <a:buAutoNum type="arabicPeriod" startAt="2"/>
            </a:pPr>
            <a:endParaRPr lang="zh-CN" altLang="en-US" sz="1400" dirty="0"/>
          </a:p>
          <a:p>
            <a:r>
              <a:rPr lang="en-US" altLang="zh-CN" sz="1600" dirty="0"/>
              <a:t>	</a:t>
            </a:r>
            <a:endParaRPr lang="zh-CN" altLang="en-US" sz="1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Normalization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CAB6804B-F1B7-234E-8E8A-F963218D0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564904"/>
            <a:ext cx="6341884" cy="3240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03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正则化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4312065" cy="2820837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Layer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Normalization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</a:p>
          <a:p>
            <a:r>
              <a:rPr lang="en" altLang="zh-CN" sz="1400" dirty="0"/>
              <a:t>Layer Normalization</a:t>
            </a:r>
            <a:r>
              <a:rPr lang="zh-CN" altLang="en-US" sz="1400" dirty="0"/>
              <a:t>方式是综合考虑一层所有维度的输入，计算该层的平均输入值和输入方差，然后用同一个规范化操作来转换各个维度的输入</a:t>
            </a:r>
            <a:r>
              <a:rPr lang="en-US" altLang="zh-CN" sz="1400" dirty="0"/>
              <a:t>,</a:t>
            </a:r>
            <a:r>
              <a:rPr lang="zh-CN" altLang="en-US" sz="1400" dirty="0"/>
              <a:t>是在输入特征的维度上进行归一化</a:t>
            </a:r>
          </a:p>
          <a:p>
            <a:endParaRPr lang="zh-CN" altLang="en-US" sz="1200" dirty="0"/>
          </a:p>
          <a:p>
            <a:pPr marL="342900" indent="-342900">
              <a:buFont typeface="+mj-lt"/>
              <a:buAutoNum type="arabicPeriod" startAt="2"/>
            </a:pPr>
            <a:endParaRPr lang="zh-CN" altLang="en-US" sz="1400" dirty="0"/>
          </a:p>
          <a:p>
            <a:r>
              <a:rPr lang="en-US" altLang="zh-CN" sz="1600" dirty="0"/>
              <a:t>	</a:t>
            </a:r>
            <a:endParaRPr lang="zh-CN" altLang="en-US" sz="1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Normalization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DA30CD03-91ED-3A48-B060-98C024EF8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55" y="2503237"/>
            <a:ext cx="6442211" cy="3291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64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正则化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3897029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与 </a:t>
            </a: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Layer Normalization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对比：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Batch Norm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有两个优点，第一是可以解决训练过程中，各层分布不同，增大了学习难度的问题。它可以使损失平面更加的平滑，从而加快收敛速度；第二个优点是缓解了梯度饱和问题（如果使用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这种含有饱和区间的激活函数的话），加快收敛。因此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Batch Norm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MLP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上使用的效果都比较好，在进行训练之前，要做好充分的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shuffle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，否则效果会差很多。</a:t>
            </a:r>
            <a:endParaRPr lang="en-US" altLang="zh-CN" sz="1800" b="1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Layer Norm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针对单个训练样本进行，不依赖于其他数据，因此可以避免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BN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中受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mini-batch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数据分布影响的问题，可以用于小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mini-batch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场景、动态网络场景和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，特别是自然语言处理领域。此外，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LN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不需要保存</a:t>
            </a:r>
            <a:r>
              <a:rPr lang="en-US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mini-batch</a:t>
            </a:r>
            <a:r>
              <a:rPr lang="zh-CN" altLang="zh-CN" sz="1800" b="1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的均值和方差，节省了额外的存储空间。</a:t>
            </a:r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/>
          </a:p>
          <a:p>
            <a:pPr marL="342900" indent="-342900">
              <a:buFont typeface="+mj-lt"/>
              <a:buAutoNum type="arabicPeriod" startAt="2"/>
            </a:pPr>
            <a:endParaRPr lang="zh-CN" altLang="en-US" sz="1400" dirty="0"/>
          </a:p>
          <a:p>
            <a:r>
              <a:rPr lang="en-US" altLang="zh-CN" sz="1600" dirty="0"/>
              <a:t>	</a:t>
            </a:r>
            <a:endParaRPr lang="zh-CN" altLang="en-US" sz="1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289229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正则化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1507657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与 </a:t>
            </a: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Layer Normalization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对比：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/>
          </a:p>
          <a:p>
            <a:pPr marL="342900" indent="-342900">
              <a:buFont typeface="+mj-lt"/>
              <a:buAutoNum type="arabicPeriod" startAt="2"/>
            </a:pPr>
            <a:endParaRPr lang="zh-CN" altLang="en-US" sz="1400" dirty="0"/>
          </a:p>
          <a:p>
            <a:r>
              <a:rPr lang="en-US" altLang="zh-CN" sz="1600" dirty="0"/>
              <a:t>	</a:t>
            </a:r>
            <a:endParaRPr lang="zh-CN" altLang="en-US" sz="1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Normalization</a:t>
            </a: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6C15FEFE-CD0D-4643-A067-3F0CD8265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3068960"/>
            <a:ext cx="5274310" cy="2922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04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正则化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988840"/>
            <a:ext cx="11449129" cy="5457200"/>
          </a:xfrm>
        </p:spPr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BN</a:t>
            </a:r>
            <a:r>
              <a:rPr lang="zh-CN" alt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LN</a:t>
            </a:r>
            <a:r>
              <a:rPr lang="zh-CN" alt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的异同和优缺点：</a:t>
            </a:r>
            <a:endParaRPr lang="en-US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从操作过程上来讲，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BN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针对的是同一个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内的所有数据，而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LN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则是针对单个样本。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从特征维度来说，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BN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对同一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内的数据的同一</a:t>
            </a:r>
            <a:r>
              <a:rPr lang="zh-CN" alt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维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度做归一化，因此有多少维度就有多少个均值和方差；而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LN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则是对单个样本的所有维度来做归一化，因此一个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中就有</a:t>
            </a:r>
            <a:r>
              <a:rPr lang="en-US" altLang="zh-CN" sz="1800" kern="1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个均值和方差。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BN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的转换是针对单个神经元可训练的——不同神经元的输入经过再平移和再缩放后分布在不同的区间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LN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对于一整层的神经元训练得到同一个转换——所有的输入都在同一个区间范围内。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如果不同输入特征不属于相似的类别（比如颜色和大小），那么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LN 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的处理可能会降低模型的表达能力。</a:t>
            </a:r>
          </a:p>
          <a:p>
            <a:pPr algn="l" fontAlgn="base"/>
            <a:endParaRPr lang="en" altLang="zh-CN" sz="1600" b="0" i="0" u="none" strike="noStrike" dirty="0">
              <a:solidFill>
                <a:srgbClr val="3C4043"/>
              </a:solidFill>
              <a:effectLst/>
              <a:latin typeface="inherit"/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rgbClr val="66FFFF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Normalization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4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 MLP</a:t>
            </a:r>
            <a:r>
              <a: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baseline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9529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</a:rPr>
              <a:t>4</a:t>
            </a:r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pc="130" dirty="0">
                <a:solidFill>
                  <a:schemeClr val="bg1"/>
                </a:solidFill>
              </a:rPr>
              <a:t>答疑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328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1704" y="1254588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MLP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介绍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359696" y="2880966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Normalization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正则化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359696" y="4365104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MLP</a:t>
              </a:r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baseline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9119409" cy="92333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介绍</a:t>
            </a: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MLP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4347152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MLP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endParaRPr lang="en-US" altLang="zh-CN" sz="18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" altLang="zh-CN" sz="1600" dirty="0"/>
              <a:t>MLP</a:t>
            </a:r>
            <a:r>
              <a:rPr lang="zh-CN" altLang="en" sz="1600" dirty="0"/>
              <a:t>（</a:t>
            </a:r>
            <a:r>
              <a:rPr lang="zh-CN" altLang="en-US" sz="1600" dirty="0"/>
              <a:t>多层感知机，</a:t>
            </a:r>
            <a:r>
              <a:rPr lang="en" altLang="zh-CN" sz="1600" b="1" dirty="0"/>
              <a:t>Multilayer Perceptron</a:t>
            </a:r>
            <a:r>
              <a:rPr lang="zh-CN" altLang="en" sz="1600" dirty="0"/>
              <a:t>）</a:t>
            </a:r>
            <a:r>
              <a:rPr lang="zh-CN" altLang="en-US" sz="1600" dirty="0"/>
              <a:t>是一种最常见的神经网络（</a:t>
            </a:r>
            <a:r>
              <a:rPr lang="en" altLang="zh-CN" sz="1600" dirty="0"/>
              <a:t>NN</a:t>
            </a:r>
            <a:r>
              <a:rPr lang="zh-CN" altLang="en" sz="1600" dirty="0"/>
              <a:t>）</a:t>
            </a:r>
            <a:r>
              <a:rPr lang="zh-CN" altLang="en-US" sz="1600" dirty="0"/>
              <a:t>结构，通常用于监督学习任务，在回归任务和分类任务中都有广泛使用</a:t>
            </a:r>
            <a:endParaRPr lang="en-US" altLang="zh-CN" sz="16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14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MLP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的基本组成部分：</a:t>
            </a:r>
            <a:endParaRPr lang="en-US" altLang="zh-CN" sz="18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b="1" dirty="0"/>
              <a:t>输入层（</a:t>
            </a:r>
            <a:r>
              <a:rPr lang="en" altLang="zh-CN" sz="1600" b="1" dirty="0"/>
              <a:t>Input Layer</a:t>
            </a:r>
            <a:r>
              <a:rPr lang="zh-CN" altLang="en" sz="1600" b="1" dirty="0"/>
              <a:t>）</a:t>
            </a:r>
            <a:r>
              <a:rPr lang="zh-CN" altLang="en" sz="1600" dirty="0"/>
              <a:t>：</a:t>
            </a:r>
            <a:r>
              <a:rPr lang="zh-CN" altLang="en-US" sz="1600" dirty="0"/>
              <a:t>输入层接收外部数据，通常是特征向量，每个节点代表一个输入特征。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600" b="1" dirty="0"/>
              <a:t>隐藏层（</a:t>
            </a:r>
            <a:r>
              <a:rPr lang="en" altLang="zh-CN" sz="1600" b="1" dirty="0"/>
              <a:t>Hidden Layer</a:t>
            </a:r>
            <a:r>
              <a:rPr lang="zh-CN" altLang="en" sz="1600" b="1" dirty="0"/>
              <a:t>）</a:t>
            </a:r>
            <a:r>
              <a:rPr lang="zh-CN" altLang="en" sz="1600" dirty="0"/>
              <a:t>：</a:t>
            </a:r>
            <a:r>
              <a:rPr lang="en" altLang="zh-CN" sz="1600" dirty="0"/>
              <a:t>MLP</a:t>
            </a:r>
            <a:r>
              <a:rPr lang="zh-CN" altLang="en-US" sz="1600" dirty="0"/>
              <a:t>至少有一个隐藏层，但常见的网络结构有多个隐藏层。每个隐藏层由若干神经元组成，它们从前一层接收信息，并进行处理后输出到下一层。隐藏层中的每个神经元与前一层的每个神经元都有连接，这些连接有各自的权重（</a:t>
            </a:r>
            <a:r>
              <a:rPr lang="en" altLang="zh-CN" sz="1600" dirty="0"/>
              <a:t>weight</a:t>
            </a:r>
            <a:r>
              <a:rPr lang="zh-CN" altLang="en" sz="1600" dirty="0"/>
              <a:t>）</a:t>
            </a:r>
            <a:r>
              <a:rPr lang="zh-CN" altLang="en-US" sz="1600" dirty="0"/>
              <a:t>值。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600" b="1" dirty="0"/>
              <a:t>输出层（</a:t>
            </a:r>
            <a:r>
              <a:rPr lang="en" altLang="zh-CN" sz="1600" b="1" dirty="0"/>
              <a:t>Output Layer</a:t>
            </a:r>
            <a:r>
              <a:rPr lang="zh-CN" altLang="en" sz="1600" b="1" dirty="0"/>
              <a:t>）</a:t>
            </a:r>
            <a:r>
              <a:rPr lang="zh-CN" altLang="en" sz="1600" dirty="0"/>
              <a:t>：</a:t>
            </a:r>
            <a:r>
              <a:rPr lang="zh-CN" altLang="en-US" sz="1600" dirty="0"/>
              <a:t>输出层生成模型的预测结果。对于分类任务，通常输出的是各个类别的概率分布；对于回归任务，输出通常是一个连续的数值。</a:t>
            </a: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MLP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4826154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MLP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工作原理：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/>
              <a:t>输入数据通过每一层的神经元，经过加权求和（输入 </a:t>
            </a:r>
            <a:r>
              <a:rPr lang="en-US" altLang="zh-CN" sz="1400" dirty="0"/>
              <a:t>× </a:t>
            </a:r>
            <a:r>
              <a:rPr lang="zh-CN" altLang="en-US" sz="1400" dirty="0"/>
              <a:t>权重），然后经过激活函数，最终得到输出。</a:t>
            </a:r>
            <a:endParaRPr lang="en-US" altLang="zh-CN" sz="1400" dirty="0"/>
          </a:p>
          <a:p>
            <a:r>
              <a:rPr lang="zh-CN" altLang="en-US" sz="1400" dirty="0"/>
              <a:t>                             数学表示： </a:t>
            </a:r>
            <a:r>
              <a:rPr lang="en" altLang="zh-CN" sz="1400" dirty="0"/>
              <a:t>y=f(</a:t>
            </a:r>
            <a:r>
              <a:rPr lang="en" altLang="zh-CN" sz="1400" dirty="0" err="1"/>
              <a:t>Wx+b</a:t>
            </a:r>
            <a:r>
              <a:rPr lang="en" altLang="zh-CN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其中：</a:t>
            </a:r>
            <a:r>
              <a:rPr lang="en" altLang="zh-CN" sz="1400" dirty="0"/>
              <a:t>x </a:t>
            </a:r>
            <a:r>
              <a:rPr lang="zh-CN" altLang="en-US" sz="1400" dirty="0"/>
              <a:t>是输入数据，</a:t>
            </a:r>
            <a:r>
              <a:rPr lang="en" altLang="zh-CN" sz="1400" dirty="0"/>
              <a:t>W </a:t>
            </a:r>
            <a:r>
              <a:rPr lang="zh-CN" altLang="en-US" sz="1400" dirty="0"/>
              <a:t>是权重矩阵，</a:t>
            </a:r>
            <a:r>
              <a:rPr lang="en" altLang="zh-CN" sz="1400" dirty="0"/>
              <a:t>b</a:t>
            </a:r>
            <a:r>
              <a:rPr lang="zh-CN" altLang="en-US" sz="1400" dirty="0"/>
              <a:t>是偏置项，</a:t>
            </a:r>
            <a:r>
              <a:rPr lang="en" altLang="zh-CN" sz="1400" dirty="0"/>
              <a:t>f </a:t>
            </a:r>
            <a:r>
              <a:rPr lang="zh-CN" altLang="en-US" sz="1400" dirty="0"/>
              <a:t>是激活函数（如</a:t>
            </a:r>
            <a:r>
              <a:rPr lang="en" altLang="zh-CN" sz="1400" dirty="0" err="1"/>
              <a:t>ReLU</a:t>
            </a:r>
            <a:r>
              <a:rPr lang="zh-CN" altLang="en" sz="1400" dirty="0"/>
              <a:t>、</a:t>
            </a:r>
            <a:r>
              <a:rPr lang="en" altLang="zh-CN" sz="1400" dirty="0"/>
              <a:t>Sigmoid</a:t>
            </a:r>
            <a:r>
              <a:rPr lang="zh-CN" altLang="en" sz="1400" dirty="0"/>
              <a:t>、</a:t>
            </a:r>
            <a:r>
              <a:rPr lang="en" altLang="zh-CN" sz="1400" dirty="0"/>
              <a:t>Tanh</a:t>
            </a:r>
            <a:r>
              <a:rPr lang="zh-CN" altLang="en-US" sz="1400" dirty="0"/>
              <a:t>等），</a:t>
            </a:r>
            <a:r>
              <a:rPr lang="en" altLang="zh-CN" sz="1400" dirty="0"/>
              <a:t>y </a:t>
            </a:r>
            <a:r>
              <a:rPr lang="zh-CN" altLang="en-US" sz="1400" dirty="0"/>
              <a:t>是输出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28600" indent="-228600">
              <a:buFont typeface="+mj-lt"/>
              <a:buAutoNum type="arabicPeriod" startAt="2"/>
            </a:pPr>
            <a:r>
              <a:rPr lang="zh-CN" altLang="en-US" sz="1400" dirty="0"/>
              <a:t>激活函数用于引入非线性，帮助神经网络捕捉输入数据的复杂模式。常见的激活函数包括：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200" b="1" dirty="0" err="1"/>
              <a:t>ReLU</a:t>
            </a:r>
            <a:r>
              <a:rPr lang="zh-CN" altLang="en" sz="1200" dirty="0"/>
              <a:t>（</a:t>
            </a:r>
            <a:r>
              <a:rPr lang="en" altLang="zh-CN" sz="1200" dirty="0"/>
              <a:t>Rectified Linear Unit</a:t>
            </a:r>
            <a:r>
              <a:rPr lang="zh-CN" altLang="en" sz="1200" dirty="0"/>
              <a:t>）：</a:t>
            </a:r>
            <a:r>
              <a:rPr lang="zh-CN" altLang="en-US" sz="1200" dirty="0"/>
              <a:t>用于隐藏层，能够有效地避免梯度消失问题。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sz="1200" b="1" dirty="0"/>
              <a:t> Sigmoid</a:t>
            </a:r>
            <a:r>
              <a:rPr lang="en" altLang="zh-CN" sz="1200" dirty="0"/>
              <a:t> </a:t>
            </a:r>
            <a:r>
              <a:rPr lang="zh-CN" altLang="en-US" sz="1200" dirty="0"/>
              <a:t>或 </a:t>
            </a:r>
            <a:r>
              <a:rPr lang="en" altLang="zh-CN" sz="1200" b="1" dirty="0" err="1"/>
              <a:t>Softmax</a:t>
            </a:r>
            <a:r>
              <a:rPr lang="zh-CN" altLang="en" sz="1200" dirty="0"/>
              <a:t>：</a:t>
            </a:r>
            <a:r>
              <a:rPr lang="zh-CN" altLang="en-US" sz="1200" dirty="0"/>
              <a:t>通常用于输出层，适用于分类任务。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sz="1200" b="1" dirty="0"/>
              <a:t> Tanh</a:t>
            </a:r>
            <a:r>
              <a:rPr lang="zh-CN" altLang="en" sz="1200" dirty="0"/>
              <a:t>：</a:t>
            </a:r>
            <a:r>
              <a:rPr lang="zh-CN" altLang="en-US" sz="1200" dirty="0"/>
              <a:t>也用于隐藏层，输出范围是 </a:t>
            </a:r>
            <a:r>
              <a:rPr lang="en-US" altLang="zh-CN" sz="1200" dirty="0"/>
              <a:t>[−1,1]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indent="-228600">
              <a:buFont typeface="+mj-lt"/>
              <a:buAutoNum type="arabicPeriod" startAt="3"/>
            </a:pPr>
            <a:r>
              <a:rPr lang="zh-CN" altLang="en-US" sz="1400" b="1" dirty="0"/>
              <a:t>反向传播</a:t>
            </a:r>
            <a:r>
              <a:rPr lang="zh-CN" altLang="en-US" sz="1400" dirty="0"/>
              <a:t>通过计算误差并将误差反向传播，通过梯度下降（或其他优化算法）更新权重和偏置，以减小误差。反向传播的关键是链式法则。反向传播的目标是最小化损失函数（</a:t>
            </a:r>
            <a:r>
              <a:rPr lang="en" altLang="zh-CN" sz="1400" dirty="0"/>
              <a:t>Loss Function</a:t>
            </a:r>
            <a:r>
              <a:rPr lang="zh-CN" altLang="en" sz="1400" dirty="0"/>
              <a:t>），</a:t>
            </a:r>
            <a:r>
              <a:rPr lang="zh-CN" altLang="en-US" sz="1400" dirty="0"/>
              <a:t>例如均方误差（</a:t>
            </a:r>
            <a:r>
              <a:rPr lang="en" altLang="zh-CN" sz="1400" dirty="0"/>
              <a:t>MSE</a:t>
            </a:r>
            <a:r>
              <a:rPr lang="zh-CN" altLang="en" sz="1400" dirty="0"/>
              <a:t>）</a:t>
            </a:r>
            <a:r>
              <a:rPr lang="zh-CN" altLang="en-US" sz="1400" dirty="0"/>
              <a:t>或交叉熵损失（</a:t>
            </a:r>
            <a:r>
              <a:rPr lang="en" altLang="zh-CN" sz="1400" dirty="0"/>
              <a:t>Cross-Entropy Loss</a:t>
            </a:r>
            <a:r>
              <a:rPr lang="zh-CN" altLang="en" sz="1400" dirty="0"/>
              <a:t>）。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/>
          </a:p>
          <a:p>
            <a:pPr marL="342900" indent="-342900">
              <a:buFont typeface="+mj-lt"/>
              <a:buAutoNum type="arabicPeriod" startAt="2"/>
            </a:pPr>
            <a:endParaRPr lang="zh-CN" altLang="en-US" sz="1400" dirty="0"/>
          </a:p>
          <a:p>
            <a:r>
              <a:rPr lang="en-US" altLang="zh-CN" sz="1600" dirty="0"/>
              <a:t>	</a:t>
            </a:r>
            <a:endParaRPr lang="zh-CN" altLang="en-US" sz="1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MLP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5227650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激活函数：</a:t>
            </a:r>
          </a:p>
          <a:p>
            <a:pPr marL="228600" indent="-228600">
              <a:buFont typeface="+mj-lt"/>
              <a:buAutoNum type="arabicPeriod"/>
            </a:pPr>
            <a:r>
              <a:rPr lang="en" altLang="zh-CN" sz="1200" b="1" dirty="0"/>
              <a:t>Sigmoid </a:t>
            </a:r>
            <a:r>
              <a:rPr lang="zh-CN" altLang="en-US" sz="1200" b="1" dirty="0"/>
              <a:t>函数</a:t>
            </a:r>
          </a:p>
          <a:p>
            <a:r>
              <a:rPr lang="en" altLang="zh-CN" sz="1200" dirty="0"/>
              <a:t>Sigmoid </a:t>
            </a:r>
            <a:r>
              <a:rPr lang="zh-CN" altLang="en-US" sz="1200" dirty="0"/>
              <a:t>函数的定义是： </a:t>
            </a:r>
            <a:endParaRPr lang="en-US" altLang="zh-CN" sz="1200" dirty="0"/>
          </a:p>
          <a:p>
            <a:r>
              <a:rPr lang="en-US" altLang="zh-CN" sz="1200" dirty="0"/>
              <a:t>	</a:t>
            </a:r>
            <a:endParaRPr lang="zh-CN" alt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200" dirty="0"/>
              <a:t>​</a:t>
            </a:r>
            <a:r>
              <a:rPr lang="zh-CN" altLang="en-US" sz="1200" b="1" dirty="0"/>
              <a:t>饱和区间</a:t>
            </a:r>
            <a:r>
              <a:rPr lang="zh-CN" altLang="en-US" sz="1200" dirty="0"/>
              <a:t>：当 </a:t>
            </a:r>
            <a:r>
              <a:rPr lang="en" altLang="zh-CN" sz="1200" dirty="0"/>
              <a:t>xxx </a:t>
            </a:r>
            <a:r>
              <a:rPr lang="zh-CN" altLang="en-US" sz="1200" dirty="0"/>
              <a:t>较大（正数）或较小（负数）时，</a:t>
            </a:r>
            <a:r>
              <a:rPr lang="en" altLang="zh-CN" sz="1200" dirty="0"/>
              <a:t>Sigmoid </a:t>
            </a:r>
            <a:r>
              <a:rPr lang="zh-CN" altLang="en-US" sz="1200" dirty="0"/>
              <a:t>函数的输出趋近于 </a:t>
            </a:r>
            <a:r>
              <a:rPr lang="en-US" altLang="zh-CN" sz="1200" dirty="0"/>
              <a:t>1 </a:t>
            </a:r>
            <a:r>
              <a:rPr lang="zh-CN" altLang="en-US" sz="1200" dirty="0"/>
              <a:t>或 </a:t>
            </a:r>
            <a:r>
              <a:rPr lang="en-US" altLang="zh-CN" sz="1200" dirty="0"/>
              <a:t>0</a:t>
            </a:r>
            <a:r>
              <a:rPr lang="zh-CN" altLang="en-US" sz="1200" dirty="0"/>
              <a:t>。具体来说，当 ∣</a:t>
            </a:r>
            <a:r>
              <a:rPr lang="en" altLang="zh-CN" sz="1200" dirty="0"/>
              <a:t>x∣|x|∣x∣ </a:t>
            </a:r>
            <a:r>
              <a:rPr lang="zh-CN" altLang="en-US" sz="1200" dirty="0"/>
              <a:t>增加到 </a:t>
            </a:r>
            <a:r>
              <a:rPr lang="en-US" altLang="zh-CN" sz="1200" dirty="0"/>
              <a:t>5 </a:t>
            </a:r>
            <a:r>
              <a:rPr lang="zh-CN" altLang="en-US" sz="1200" dirty="0"/>
              <a:t>以上时，</a:t>
            </a:r>
            <a:r>
              <a:rPr lang="en" altLang="zh-CN" sz="1200" dirty="0"/>
              <a:t>Sigmoid </a:t>
            </a:r>
            <a:r>
              <a:rPr lang="zh-CN" altLang="en-US" sz="1200" dirty="0"/>
              <a:t>的输出基本稳定，接近于 </a:t>
            </a:r>
            <a:r>
              <a:rPr lang="en-US" altLang="zh-CN" sz="1200" dirty="0"/>
              <a:t>0 </a:t>
            </a:r>
            <a:r>
              <a:rPr lang="zh-CN" altLang="en-US" sz="1200" dirty="0"/>
              <a:t>或 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梯度消失</a:t>
            </a:r>
            <a:r>
              <a:rPr lang="zh-CN" altLang="en-US" sz="1200" dirty="0"/>
              <a:t>：在 </a:t>
            </a:r>
            <a:r>
              <a:rPr lang="en" altLang="zh-CN" sz="1200" dirty="0"/>
              <a:t>Sigmoid </a:t>
            </a:r>
            <a:r>
              <a:rPr lang="zh-CN" altLang="en-US" sz="1200" dirty="0"/>
              <a:t>的饱和区间，梯度 </a:t>
            </a:r>
            <a:r>
              <a:rPr lang="en" altLang="zh-CN" sz="1200" dirty="0"/>
              <a:t>dx</a:t>
            </a:r>
            <a:r>
              <a:rPr lang="en-US" altLang="zh-CN" sz="1200" dirty="0"/>
              <a:t>/</a:t>
            </a:r>
            <a:r>
              <a:rPr lang="en" altLang="zh-CN" sz="1200" dirty="0"/>
              <a:t>d</a:t>
            </a:r>
            <a:r>
              <a:rPr lang="el-GR" altLang="zh-CN" sz="1200" dirty="0"/>
              <a:t>σ​=σ(</a:t>
            </a:r>
            <a:r>
              <a:rPr lang="en" altLang="zh-CN" sz="1200" dirty="0"/>
              <a:t>x)(1−</a:t>
            </a:r>
            <a:r>
              <a:rPr lang="el-GR" altLang="zh-CN" sz="1200" dirty="0"/>
              <a:t>σ(</a:t>
            </a:r>
            <a:r>
              <a:rPr lang="en" altLang="zh-CN" sz="1200" dirty="0"/>
              <a:t>x)) </a:t>
            </a:r>
            <a:r>
              <a:rPr lang="zh-CN" altLang="en-US" sz="1200" dirty="0"/>
              <a:t>会变得非常小（接近于 </a:t>
            </a:r>
            <a:r>
              <a:rPr lang="en-US" altLang="zh-CN" sz="1200" dirty="0"/>
              <a:t>0</a:t>
            </a:r>
            <a:r>
              <a:rPr lang="zh-CN" altLang="en-US" sz="1200" dirty="0"/>
              <a:t>），导致在反向传播中梯度传递很弱，网络学习变得困难。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en" altLang="zh-CN" sz="1200" b="1" dirty="0"/>
              <a:t>Tanh </a:t>
            </a:r>
            <a:r>
              <a:rPr lang="zh-CN" altLang="en-US" sz="1200" b="1" dirty="0"/>
              <a:t>函数</a:t>
            </a:r>
          </a:p>
          <a:p>
            <a:r>
              <a:rPr lang="en" altLang="zh-CN" sz="1200" dirty="0"/>
              <a:t>Tanh </a:t>
            </a:r>
            <a:r>
              <a:rPr lang="zh-CN" altLang="en-US" sz="1200" dirty="0"/>
              <a:t>函数是 </a:t>
            </a:r>
            <a:r>
              <a:rPr lang="en" altLang="zh-CN" sz="1200" dirty="0"/>
              <a:t>Sigmoid </a:t>
            </a:r>
            <a:r>
              <a:rPr lang="zh-CN" altLang="en-US" sz="1200" dirty="0"/>
              <a:t>函数的变体，它的定义是：</a:t>
            </a:r>
            <a:endParaRPr lang="en-US" altLang="zh-CN" sz="1200" dirty="0"/>
          </a:p>
          <a:p>
            <a:endParaRPr lang="zh-CN" alt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200" dirty="0"/>
              <a:t>​</a:t>
            </a:r>
            <a:r>
              <a:rPr lang="zh-CN" altLang="en-US" sz="1200" b="1" dirty="0"/>
              <a:t>饱和区间</a:t>
            </a:r>
            <a:r>
              <a:rPr lang="zh-CN" altLang="en-US" sz="1200" dirty="0"/>
              <a:t>：当 ∣</a:t>
            </a:r>
            <a:r>
              <a:rPr lang="en" altLang="zh-CN" sz="1200" dirty="0"/>
              <a:t>x∣</a:t>
            </a:r>
            <a:r>
              <a:rPr lang="zh-CN" altLang="en-US" sz="1200" dirty="0"/>
              <a:t>很大时，</a:t>
            </a:r>
            <a:r>
              <a:rPr lang="en" altLang="zh-CN" sz="1200" dirty="0"/>
              <a:t>Tanh </a:t>
            </a:r>
            <a:r>
              <a:rPr lang="zh-CN" altLang="en-US" sz="1200" dirty="0"/>
              <a:t>函数的输出会趋近于 </a:t>
            </a:r>
            <a:r>
              <a:rPr lang="en-US" altLang="zh-CN" sz="1200" dirty="0"/>
              <a:t>1 </a:t>
            </a:r>
            <a:r>
              <a:rPr lang="zh-CN" altLang="en-US" sz="1200" dirty="0"/>
              <a:t>或 </a:t>
            </a:r>
            <a:r>
              <a:rPr lang="en-US" altLang="zh-CN" sz="1200" dirty="0"/>
              <a:t>-1</a:t>
            </a:r>
            <a:r>
              <a:rPr lang="zh-CN" altLang="en-US" sz="1200" dirty="0"/>
              <a:t>。当 ∣</a:t>
            </a:r>
            <a:r>
              <a:rPr lang="en" altLang="zh-CN" sz="1200" dirty="0"/>
              <a:t>x∣</a:t>
            </a:r>
            <a:r>
              <a:rPr lang="zh-CN" altLang="en-US" sz="1200" dirty="0"/>
              <a:t>大于 </a:t>
            </a:r>
            <a:r>
              <a:rPr lang="en-US" altLang="zh-CN" sz="1200" dirty="0"/>
              <a:t>5 </a:t>
            </a:r>
            <a:r>
              <a:rPr lang="zh-CN" altLang="en-US" sz="1200" dirty="0"/>
              <a:t>时，</a:t>
            </a:r>
            <a:r>
              <a:rPr lang="en" altLang="zh-CN" sz="1200" dirty="0"/>
              <a:t>Tanh </a:t>
            </a:r>
            <a:r>
              <a:rPr lang="zh-CN" altLang="en-US" sz="1200" dirty="0"/>
              <a:t>的输出几乎饱和，接近常数 </a:t>
            </a:r>
            <a:r>
              <a:rPr lang="en-US" altLang="zh-CN" sz="1200" dirty="0"/>
              <a:t>1 </a:t>
            </a:r>
            <a:r>
              <a:rPr lang="zh-CN" altLang="en-US" sz="1200" dirty="0"/>
              <a:t>或 </a:t>
            </a:r>
            <a:r>
              <a:rPr lang="en-US" altLang="zh-CN" sz="1200" dirty="0"/>
              <a:t>-1</a:t>
            </a:r>
            <a:r>
              <a:rPr lang="zh-CN" altLang="en-US" sz="12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/>
              <a:t>梯度消失</a:t>
            </a:r>
            <a:r>
              <a:rPr lang="zh-CN" altLang="en-US" sz="1200" dirty="0"/>
              <a:t>：类似于 </a:t>
            </a:r>
            <a:r>
              <a:rPr lang="en" altLang="zh-CN" sz="1200" dirty="0"/>
              <a:t>Sigmoid</a:t>
            </a:r>
            <a:r>
              <a:rPr lang="zh-CN" altLang="en" sz="1200" dirty="0"/>
              <a:t>，</a:t>
            </a:r>
            <a:r>
              <a:rPr lang="en" altLang="zh-CN" sz="1200" dirty="0"/>
              <a:t>Tanh </a:t>
            </a:r>
            <a:r>
              <a:rPr lang="zh-CN" altLang="en-US" sz="1200" dirty="0"/>
              <a:t>在饱和区间的梯度也会非常小，导致训练过程中的梯度消失问题。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/>
          </a:p>
          <a:p>
            <a:pPr marL="342900" indent="-342900">
              <a:buFont typeface="+mj-lt"/>
              <a:buAutoNum type="arabicPeriod" startAt="2"/>
            </a:pPr>
            <a:endParaRPr lang="zh-CN" altLang="en-US" sz="1400" dirty="0"/>
          </a:p>
          <a:p>
            <a:r>
              <a:rPr lang="en-US" altLang="zh-CN" sz="1600" dirty="0"/>
              <a:t>	</a:t>
            </a:r>
            <a:endParaRPr lang="zh-CN" altLang="en-US" sz="1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MLP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09F263-12E8-AB48-8BFE-95A10251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4601048"/>
            <a:ext cx="2391668" cy="7367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390566-C2F9-B14D-A78E-31E37DCF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57" y="2452339"/>
            <a:ext cx="237626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1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5525167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激活函数：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" altLang="zh-CN" sz="1100" b="1" dirty="0" err="1"/>
              <a:t>ReLU</a:t>
            </a:r>
            <a:r>
              <a:rPr lang="en" altLang="zh-CN" sz="1100" b="1" dirty="0"/>
              <a:t> </a:t>
            </a:r>
            <a:r>
              <a:rPr lang="zh-CN" altLang="en-US" sz="1100" b="1" dirty="0"/>
              <a:t>函数</a:t>
            </a:r>
          </a:p>
          <a:p>
            <a:r>
              <a:rPr lang="en" altLang="zh-CN" sz="1100" dirty="0" err="1"/>
              <a:t>ReLU</a:t>
            </a:r>
            <a:r>
              <a:rPr lang="zh-CN" altLang="en" sz="1100" dirty="0"/>
              <a:t>（</a:t>
            </a:r>
            <a:r>
              <a:rPr lang="en" altLang="zh-CN" sz="1100" dirty="0"/>
              <a:t>Rectified Linear Unit</a:t>
            </a:r>
            <a:r>
              <a:rPr lang="zh-CN" altLang="en" sz="1100" dirty="0"/>
              <a:t>）</a:t>
            </a:r>
            <a:r>
              <a:rPr lang="zh-CN" altLang="en-US" sz="1100" dirty="0"/>
              <a:t>函数的定义是：</a:t>
            </a:r>
            <a:endParaRPr lang="en-US" altLang="zh-CN" sz="1100" dirty="0"/>
          </a:p>
          <a:p>
            <a:endParaRPr lang="zh-CN" alt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100" b="1" dirty="0"/>
              <a:t>饱和区间</a:t>
            </a:r>
            <a:r>
              <a:rPr lang="zh-CN" altLang="en-US" sz="1100" dirty="0"/>
              <a:t>：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在 </a:t>
            </a:r>
            <a:r>
              <a:rPr lang="en" altLang="zh-CN" sz="1100" dirty="0"/>
              <a:t>x≤0 </a:t>
            </a:r>
            <a:r>
              <a:rPr lang="zh-CN" altLang="en-US" sz="1100" dirty="0"/>
              <a:t>时输出为 </a:t>
            </a:r>
            <a:r>
              <a:rPr lang="en-US" altLang="zh-CN" sz="1100" dirty="0"/>
              <a:t>0</a:t>
            </a:r>
            <a:r>
              <a:rPr lang="zh-CN" altLang="en-US" sz="1100" dirty="0"/>
              <a:t>（即“负半区”是饱和区间）。在这个区域，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的导数为 </a:t>
            </a:r>
            <a:r>
              <a:rPr lang="en-US" altLang="zh-CN" sz="1100" dirty="0"/>
              <a:t>0</a:t>
            </a:r>
            <a:r>
              <a:rPr lang="zh-CN" altLang="en-US" sz="1100" dirty="0"/>
              <a:t>，导致梯度消失的问题（即“死神经元”问题）。但是，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在 </a:t>
            </a:r>
            <a:r>
              <a:rPr lang="en" altLang="zh-CN" sz="1100" dirty="0"/>
              <a:t>x&gt;0x &gt; 0x&gt;0 </a:t>
            </a:r>
            <a:r>
              <a:rPr lang="zh-CN" altLang="en-US" sz="1100" dirty="0"/>
              <a:t>时输出为线性函数，不存在饱和区间。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100" b="1" dirty="0"/>
              <a:t>梯度消失</a:t>
            </a:r>
            <a:r>
              <a:rPr lang="zh-CN" altLang="en-US" sz="1100" dirty="0"/>
              <a:t>：在负输入的区域，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的梯度为 </a:t>
            </a:r>
            <a:r>
              <a:rPr lang="en-US" altLang="zh-CN" sz="1100" dirty="0"/>
              <a:t>0</a:t>
            </a:r>
            <a:r>
              <a:rPr lang="zh-CN" altLang="en-US" sz="1100" dirty="0"/>
              <a:t>，导致网络无法在这些区域有效更新权重。</a:t>
            </a:r>
            <a:endParaRPr lang="en-US" altLang="zh-CN" sz="1100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sz="1100" dirty="0"/>
          </a:p>
          <a:p>
            <a:pPr marL="228600" indent="-228600">
              <a:buFont typeface="+mj-lt"/>
              <a:buAutoNum type="arabicPeriod" startAt="4"/>
            </a:pPr>
            <a:r>
              <a:rPr lang="en" altLang="zh-CN" sz="1100" b="1" dirty="0"/>
              <a:t>Leaky </a:t>
            </a:r>
            <a:r>
              <a:rPr lang="en" altLang="zh-CN" sz="1100" b="1" dirty="0" err="1"/>
              <a:t>ReLU</a:t>
            </a:r>
            <a:endParaRPr lang="en" altLang="zh-CN" sz="1100" b="1" dirty="0"/>
          </a:p>
          <a:p>
            <a:r>
              <a:rPr lang="en" altLang="zh-CN" sz="1100" dirty="0"/>
              <a:t>Leaky 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是对 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的改进，定义如下：</a:t>
            </a:r>
          </a:p>
          <a:p>
            <a:r>
              <a:rPr lang="en-US" altLang="zh-CN" sz="1100" dirty="0"/>
              <a:t>	</a:t>
            </a:r>
            <a:r>
              <a:rPr lang="el-GR" altLang="zh-CN" sz="1100" dirty="0"/>
              <a:t>α </a:t>
            </a:r>
            <a:r>
              <a:rPr lang="zh-CN" altLang="el-GR" sz="1100" dirty="0"/>
              <a:t>通常</a:t>
            </a:r>
            <a:r>
              <a:rPr lang="zh-CN" altLang="en-US" sz="1100" dirty="0"/>
              <a:t>是一个很小的常数（通常为 </a:t>
            </a:r>
            <a:r>
              <a:rPr lang="en-US" altLang="zh-CN" sz="1100" dirty="0"/>
              <a:t>0.01</a:t>
            </a:r>
            <a:r>
              <a:rPr lang="zh-CN" altLang="en-US" sz="1100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100" b="1" dirty="0"/>
              <a:t>饱和区间</a:t>
            </a:r>
            <a:r>
              <a:rPr lang="zh-CN" altLang="en-US" sz="1100" dirty="0"/>
              <a:t>：</a:t>
            </a:r>
            <a:r>
              <a:rPr lang="en" altLang="zh-CN" sz="1100" dirty="0"/>
              <a:t>Leaky 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的饱和区间是当 </a:t>
            </a:r>
            <a:r>
              <a:rPr lang="en" altLang="zh-CN" sz="1100" dirty="0"/>
              <a:t>x≤0</a:t>
            </a:r>
            <a:r>
              <a:rPr lang="zh-CN" altLang="en-US" sz="1100" dirty="0"/>
              <a:t>时，输出为一个很小的线性值 </a:t>
            </a:r>
            <a:r>
              <a:rPr lang="el-GR" altLang="zh-CN" sz="1100" dirty="0"/>
              <a:t>α</a:t>
            </a:r>
            <a:r>
              <a:rPr lang="en" altLang="zh-CN" sz="1100" dirty="0"/>
              <a:t>x</a:t>
            </a:r>
            <a:r>
              <a:rPr lang="zh-CN" altLang="en" sz="1100" dirty="0"/>
              <a:t>，</a:t>
            </a:r>
            <a:r>
              <a:rPr lang="zh-CN" altLang="en-US" sz="1100" dirty="0"/>
              <a:t>而不像 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那样完全为 </a:t>
            </a:r>
            <a:r>
              <a:rPr lang="en-US" altLang="zh-CN" sz="1100" dirty="0"/>
              <a:t>0</a:t>
            </a:r>
            <a:r>
              <a:rPr lang="zh-CN" altLang="en-US" sz="1100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100" b="1" dirty="0"/>
              <a:t>梯度消失</a:t>
            </a:r>
            <a:r>
              <a:rPr lang="zh-CN" altLang="en-US" sz="1100" dirty="0"/>
              <a:t>：</a:t>
            </a:r>
            <a:r>
              <a:rPr lang="en" altLang="zh-CN" sz="1100" dirty="0"/>
              <a:t>Leaky 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减少了 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在负值区域的“死神经元”问题，因为它允许负值部分也有小的梯度。但在负输入区间，它的梯度仍然是一个常数，这意味着它没有 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那样的梯度消失问题，但也没有像 </a:t>
            </a:r>
            <a:r>
              <a:rPr lang="en" altLang="zh-CN" sz="1100" dirty="0" err="1"/>
              <a:t>ReLU</a:t>
            </a:r>
            <a:r>
              <a:rPr lang="en" altLang="zh-CN" sz="1100" dirty="0"/>
              <a:t> </a:t>
            </a:r>
            <a:r>
              <a:rPr lang="zh-CN" altLang="en-US" sz="1100" dirty="0"/>
              <a:t>那样完全消除梯度消失的问题。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/>
          </a:p>
          <a:p>
            <a:pPr marL="342900" indent="-342900">
              <a:buFont typeface="+mj-lt"/>
              <a:buAutoNum type="arabicPeriod" startAt="2"/>
            </a:pPr>
            <a:endParaRPr lang="zh-CN" altLang="en-US" sz="1400" dirty="0"/>
          </a:p>
          <a:p>
            <a:r>
              <a:rPr lang="en-US" altLang="zh-CN" sz="1600" dirty="0"/>
              <a:t>	</a:t>
            </a:r>
            <a:endParaRPr lang="zh-CN" altLang="en-US" sz="1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MLP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A7F9E6-AF19-5D4E-BDA2-9F3EDD81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2564904"/>
            <a:ext cx="3009900" cy="736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154499-6F4B-1C43-A651-2F6B93E1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4334874"/>
            <a:ext cx="3672408" cy="81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3679533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激活函数饱和区间的影响：</a:t>
            </a:r>
          </a:p>
          <a:p>
            <a:r>
              <a:rPr lang="zh-CN" altLang="en-US" sz="1400" dirty="0"/>
              <a:t>饱和区间对神经网络的训练有以下几个方面的影响：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400" dirty="0"/>
              <a:t>梯度消失问题：当神经网络的某些层的激活函数在其饱和区间工作时，梯度变得非常小，导致反向传播过程中的梯度消失。这样，神经网络的权重更新变得非常缓慢，甚至导致训练停止。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400" dirty="0"/>
              <a:t>训练效率低下：在激活函数的饱和区间，网络的学习速度会显著减慢，因为大部分神经元的梯度几乎为零，无法有效更新权重。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400" dirty="0"/>
              <a:t>“死神经元”问题：特别是在 </a:t>
            </a:r>
            <a:r>
              <a:rPr lang="en" altLang="zh-CN" sz="1400" dirty="0" err="1"/>
              <a:t>ReLU</a:t>
            </a:r>
            <a:r>
              <a:rPr lang="en" altLang="zh-CN" sz="1400" dirty="0"/>
              <a:t> </a:t>
            </a:r>
            <a:r>
              <a:rPr lang="zh-CN" altLang="en-US" sz="1400" dirty="0"/>
              <a:t>激活函数中，如果输入值小于</a:t>
            </a:r>
            <a:r>
              <a:rPr lang="en-US" altLang="zh-CN" sz="1400" dirty="0"/>
              <a:t>0</a:t>
            </a:r>
            <a:r>
              <a:rPr lang="zh-CN" altLang="en-US" sz="1400" dirty="0"/>
              <a:t>，神经元可能会始终输出 </a:t>
            </a:r>
            <a:r>
              <a:rPr lang="en-US" altLang="zh-CN" sz="1400" dirty="0"/>
              <a:t>0</a:t>
            </a:r>
            <a:r>
              <a:rPr lang="zh-CN" altLang="en-US" sz="1400" dirty="0"/>
              <a:t>，导致神经元在整个训练过程中不更新（即“死神经元”）。虽然 </a:t>
            </a:r>
            <a:r>
              <a:rPr lang="en" altLang="zh-CN" sz="1400" dirty="0"/>
              <a:t>Leaky </a:t>
            </a:r>
            <a:r>
              <a:rPr lang="en" altLang="zh-CN" sz="1400" dirty="0" err="1"/>
              <a:t>ReLU</a:t>
            </a:r>
            <a:r>
              <a:rPr lang="en" altLang="zh-CN" sz="1400" dirty="0"/>
              <a:t> </a:t>
            </a:r>
            <a:r>
              <a:rPr lang="zh-CN" altLang="en-US" sz="1400" dirty="0"/>
              <a:t>可以缓解这个问题，但它并不能完全解决。</a:t>
            </a:r>
          </a:p>
          <a:p>
            <a:endParaRPr lang="zh-CN" altLang="en-US" sz="1200" dirty="0"/>
          </a:p>
          <a:p>
            <a:pPr marL="342900" indent="-342900">
              <a:buFont typeface="+mj-lt"/>
              <a:buAutoNum type="arabicPeriod" startAt="2"/>
            </a:pPr>
            <a:endParaRPr lang="zh-CN" altLang="en-US" sz="1400" dirty="0"/>
          </a:p>
          <a:p>
            <a:r>
              <a:rPr lang="en-US" altLang="zh-CN" sz="1600" dirty="0"/>
              <a:t>	</a:t>
            </a:r>
            <a:endParaRPr lang="zh-CN" altLang="en-US" sz="1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MLP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4839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3"/>
            <a:ext cx="11233152" cy="4044762"/>
          </a:xfrm>
        </p:spPr>
        <p:txBody>
          <a:bodyPr/>
          <a:lstStyle/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激活函数饱和区间的影响：</a:t>
            </a:r>
          </a:p>
          <a:p>
            <a:r>
              <a:rPr lang="zh-CN" altLang="en-US" sz="1400" dirty="0"/>
              <a:t>为了解决激活函数的饱和区间带来的问题，可以采取以下策略：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400" b="1" dirty="0"/>
              <a:t>使用合适的激活函数</a:t>
            </a:r>
            <a:r>
              <a:rPr lang="zh-CN" altLang="en-US" sz="1400" dirty="0"/>
              <a:t>：在许多现代神经网络中，</a:t>
            </a:r>
            <a:r>
              <a:rPr lang="en" altLang="zh-CN" sz="1400" dirty="0" err="1"/>
              <a:t>ReLU</a:t>
            </a:r>
            <a:r>
              <a:rPr lang="en" altLang="zh-CN" sz="1400" dirty="0"/>
              <a:t> </a:t>
            </a:r>
            <a:r>
              <a:rPr lang="zh-CN" altLang="en-US" sz="1400" dirty="0"/>
              <a:t>和其变种（如 </a:t>
            </a:r>
            <a:r>
              <a:rPr lang="en" altLang="zh-CN" sz="1400" dirty="0"/>
              <a:t>Leaky </a:t>
            </a:r>
            <a:r>
              <a:rPr lang="en" altLang="zh-CN" sz="1400" dirty="0" err="1"/>
              <a:t>ReLU</a:t>
            </a:r>
            <a:r>
              <a:rPr lang="zh-CN" altLang="en" sz="1400" dirty="0"/>
              <a:t>、</a:t>
            </a:r>
            <a:r>
              <a:rPr lang="en" altLang="zh-CN" sz="1400" dirty="0"/>
              <a:t>ELU </a:t>
            </a:r>
            <a:r>
              <a:rPr lang="zh-CN" altLang="en-US" sz="1400" dirty="0"/>
              <a:t>等）被广泛使用，因为它们能够有效避免饱和区间，并且梯度传递良好。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400" b="1" dirty="0"/>
              <a:t>权重初始化</a:t>
            </a:r>
            <a:r>
              <a:rPr lang="zh-CN" altLang="en-US" sz="1400" dirty="0"/>
              <a:t>：合适的权重初始化可以帮助避免激活函数输出进入饱和区间。例如，</a:t>
            </a:r>
            <a:r>
              <a:rPr lang="en" altLang="zh-CN" sz="1400" dirty="0"/>
              <a:t>He </a:t>
            </a:r>
            <a:r>
              <a:rPr lang="zh-CN" altLang="en-US" sz="1400" dirty="0"/>
              <a:t>初始化（适用于 </a:t>
            </a:r>
            <a:r>
              <a:rPr lang="en" altLang="zh-CN" sz="1400" dirty="0" err="1"/>
              <a:t>ReLU</a:t>
            </a:r>
            <a:r>
              <a:rPr lang="zh-CN" altLang="en" sz="1400" dirty="0"/>
              <a:t>）</a:t>
            </a:r>
            <a:r>
              <a:rPr lang="zh-CN" altLang="en-US" sz="1400" dirty="0"/>
              <a:t>可以帮助网络更快收敛，并避免梯度消失问题。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400" b="1" dirty="0"/>
              <a:t>使用批量归一化（</a:t>
            </a:r>
            <a:r>
              <a:rPr lang="en" altLang="zh-CN" sz="1400" b="1" dirty="0"/>
              <a:t>Batch Normalization</a:t>
            </a:r>
            <a:r>
              <a:rPr lang="zh-CN" altLang="en" sz="1400" b="1" dirty="0"/>
              <a:t>）</a:t>
            </a:r>
            <a:r>
              <a:rPr lang="zh-CN" altLang="en" sz="1400" dirty="0"/>
              <a:t>：</a:t>
            </a:r>
            <a:r>
              <a:rPr lang="zh-CN" altLang="en-US" sz="1400" dirty="0"/>
              <a:t>批量归一化可以通过规范化每一层的输入，保持激活函数输入的分布，使得网络在训练过程中避免进入饱和区间。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400" b="1" dirty="0"/>
              <a:t>选择适当的学习率</a:t>
            </a:r>
            <a:r>
              <a:rPr lang="zh-CN" altLang="en-US" sz="1400" dirty="0"/>
              <a:t>：合适的学习率可以防止网络参数更新过快，导致激活函数的输出过早进入饱和区间。</a:t>
            </a:r>
          </a:p>
          <a:p>
            <a:endParaRPr lang="zh-CN" altLang="en-US" sz="1200" dirty="0"/>
          </a:p>
          <a:p>
            <a:pPr marL="342900" indent="-342900">
              <a:buFont typeface="+mj-lt"/>
              <a:buAutoNum type="arabicPeriod" startAt="2"/>
            </a:pPr>
            <a:endParaRPr lang="zh-CN" altLang="en-US" sz="1400" dirty="0"/>
          </a:p>
          <a:p>
            <a:r>
              <a:rPr lang="en-US" altLang="zh-CN" sz="1600" dirty="0"/>
              <a:t>	</a:t>
            </a:r>
            <a:endParaRPr lang="zh-CN" altLang="en-US" sz="1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MLP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7583698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6192</TotalTime>
  <Words>1880</Words>
  <Application>Microsoft Macintosh PowerPoint</Application>
  <PresentationFormat>宽屏</PresentationFormat>
  <Paragraphs>140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DengXian</vt:lpstr>
      <vt:lpstr>DengXian</vt:lpstr>
      <vt:lpstr>等线 Light</vt:lpstr>
      <vt:lpstr>黑体</vt:lpstr>
      <vt:lpstr>思源黑体 CN Bold</vt:lpstr>
      <vt:lpstr>思源黑体 CN Light</vt:lpstr>
      <vt:lpstr>思源黑体 CN Regular</vt:lpstr>
      <vt:lpstr>微软雅黑</vt:lpstr>
      <vt:lpstr>微软雅黑 Light</vt:lpstr>
      <vt:lpstr>inherit</vt:lpstr>
      <vt:lpstr>Arial</vt:lpstr>
      <vt:lpstr>Wingdings</vt:lpstr>
      <vt:lpstr>深度学习项目PPT模板V1.4</vt:lpstr>
      <vt:lpstr>Kaggle 简街实时市场数据预测比赛</vt:lpstr>
      <vt:lpstr>PowerPoint 演示文稿</vt:lpstr>
      <vt:lpstr>1 MLP介绍</vt:lpstr>
      <vt:lpstr>1 MLP介绍</vt:lpstr>
      <vt:lpstr>1 MLP介绍</vt:lpstr>
      <vt:lpstr>1 MLP介绍</vt:lpstr>
      <vt:lpstr>1 MLP介绍</vt:lpstr>
      <vt:lpstr>1 MLP介绍</vt:lpstr>
      <vt:lpstr>1 MLP介绍</vt:lpstr>
      <vt:lpstr>2 正则化</vt:lpstr>
      <vt:lpstr>2 正则化</vt:lpstr>
      <vt:lpstr>2 正则化</vt:lpstr>
      <vt:lpstr>2 正则化</vt:lpstr>
      <vt:lpstr>2 正则化</vt:lpstr>
      <vt:lpstr>3 MLP baseline </vt:lpstr>
      <vt:lpstr>4 答疑 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yang jianing</cp:lastModifiedBy>
  <cp:revision>1689</cp:revision>
  <dcterms:created xsi:type="dcterms:W3CDTF">2023-11-14T08:56:06Z</dcterms:created>
  <dcterms:modified xsi:type="dcterms:W3CDTF">2024-12-17T01:52:04Z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1033-6.2.2.8394</vt:lpwstr>
  </property>
  <property fmtid="{D5CDD505-2E9C-101B-9397-08002B2CF9AE}" pid="3" name="ICV">
    <vt:lpwstr>C2049CA3071E418080DB1924DED7BB77</vt:lpwstr>
  </property>
</Properties>
</file>